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-1-2.jpg" ContentType="image/jpg"/>
  <Override PartName="/ppt/media/image-3-1.jpg" ContentType="image/jpg"/>
  <Override PartName="/ppt/media/image-6-3.svg" ContentType="image/svg+xml"/>
  <Override PartName="/ppt/media/image-6-5.svg" ContentType="image/svg+xml"/>
  <Override PartName="/ppt/media/image-6-7.svg" ContentType="image/svg+xml"/>
  <Override PartName="/ppt/media/image-6-9.svg" ContentType="image/svg+xml"/>
  <Override PartName="/ppt/media/image-7-2.svg" ContentType="image/svg+xml"/>
  <Override PartName="/ppt/media/image-7-4.svg" ContentType="image/svg+xml"/>
  <Override PartName="/ppt/media/image-8-2.svg" ContentType="image/svg+xml"/>
  <Override PartName="/ppt/media/image-8-4.svg" ContentType="image/svg+xml"/>
  <Override PartName="/ppt/media/image-8-6.svg" ContentType="image/svg+xml"/>
  <Override PartName="/ppt/media/image-9-2.svg" ContentType="image/svg+xml"/>
  <Override PartName="/ppt/media/image-9-4.svg" ContentType="image/svg+xml"/>
  <Override PartName="/ppt/media/image-9-6.svg" ContentType="image/svg+xml"/>
  <Override PartName="/ppt/media/image-9-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image-1-1.png>
</file>

<file path=ppt/media/image-1-2.jpg>
</file>

<file path=ppt/media/image-3-1.jp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7-1.png>
</file>

<file path=ppt/media/image-7-2.svg>
</file>

<file path=ppt/media/image-7-3.png>
</file>

<file path=ppt/media/image-7-4.sv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9-1.pn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hyperlink" Target="file:///home/oai/share/Web%20development%20plan.pdf#:~:text=Planning%202%C2%A0weeks%20Define%20scope%20and,with%20HTTPS%20and%20CDN%3B%20monitor" TargetMode="External"/><Relationship Id="rId2" Type="http://schemas.openxmlformats.org/officeDocument/2006/relationships/hyperlink" Target="file:///home/oai/share/Web%20development%20plan.pdf#:~:text=Offer%20a%20user%E2%80%91friendly%20experience%3A%20Ensure,management%20and%20carbon%20reduction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hyperlink" Target="file:///home/oai/share/Web%20development%20plan.pdf#:~:text=2%C2%A0Project%20Goals%20Provide%20comprehensive%20information%3A,reports%20and%20budgets%20publicly%20accessible" TargetMode="External"/><Relationship Id="rId3" Type="http://schemas.openxmlformats.org/officeDocument/2006/relationships/hyperlink" Target="file:///home/oai/share/Web%20development%20plan.pdf#:~:text=Offer%20a%20user%E2%80%91friendly%20experience%3A%20Ensure,management%20and%20carbon%20reduction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hyperlink" Target="file:///home/oai/share/Web%20development%20plan.pdf#:~:text=4,registration%20forms%20and%20parent%20guidance" TargetMode="External"/><Relationship Id="rId2" Type="http://schemas.openxmlformats.org/officeDocument/2006/relationships/hyperlink" Target="file:///home/oai/share/Web%20development%20plan.pdf#:~:text=Content%20Management%20System%20,that%20functionality%20degrades%20gracefully%20when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hyperlink" Target="file:///home/oai/share/Web%20development%20plan.pdf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hyperlink" Target="https://www.theedigital.com/blog/web-design-trends#:~:text=1" TargetMode="External"/><Relationship Id="rId11" Type="http://schemas.openxmlformats.org/officeDocument/2006/relationships/hyperlink" Target="https://www.theedigital.com/blog/web-design-trends#:~:text=2" TargetMode="External"/><Relationship Id="rId12" Type="http://schemas.openxmlformats.org/officeDocument/2006/relationships/hyperlink" Target="https://www.theedigital.com/blog/web-design-trends#:~:text=5" TargetMode="External"/><Relationship Id="rId13" Type="http://schemas.openxmlformats.org/officeDocument/2006/relationships/slideLayout" Target="../slideLayouts/slideLayout1.xml"/><Relationship Id="rId14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hyperlink" Target="file:///home/oai/share/Web%20development%20plan.pdf#:~:text=PMV%20page%3A%20Mission%20statement%2C%20leadership,registration%20forms%20and%20parent%20guidance" TargetMode="External"/><Relationship Id="rId6" Type="http://schemas.openxmlformats.org/officeDocument/2006/relationships/hyperlink" Target="file:///home/oai/share/Web%20development%20plan.pdf#:~:text=2%C2%A0Project%20Goals%20Provide%20comprehensive%20information%3A,reports%20and%20budgets%20publicly%20accessible" TargetMode="External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hyperlink" Target="https://www.theedigital.com/blog/web-design-trends#:~:text=5" TargetMode="External"/><Relationship Id="rId8" Type="http://schemas.openxmlformats.org/officeDocument/2006/relationships/hyperlink" Target="https://www.theedigital.com/blog/web-design-trends#:~:text=After%20years%20of%20excessive%20animation,intentional%20and%20refined%20motion%20design" TargetMode="External"/><Relationship Id="rId9" Type="http://schemas.openxmlformats.org/officeDocument/2006/relationships/hyperlink" Target="https://www.theedigital.com/blog/web-design-trends#:~:text=Scrolling%20animations%20add%20a%20dynamic%2C,to%20a%20user%E2%80%99s%20scrolling%20actions" TargetMode="External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hyperlink" Target="file:///home/oai/share/Web%20development%20plan.pdf#:~:text=Content%20Management%20System%20,that%20functionality%20degrades%20gracefully%20when" TargetMode="External"/><Relationship Id="rId10" Type="http://schemas.openxmlformats.org/officeDocument/2006/relationships/hyperlink" Target="https://www.theedigital.com/blog/web-design-trends#:~:text=In%202025%2C%20web%20sustainability%20will,environmental%20impact%20at%20every%20level" TargetMode="External"/><Relationship Id="rId11" Type="http://schemas.openxmlformats.org/officeDocument/2006/relationships/hyperlink" Target="file:///home/oai/share/Web%20development%20plan.pdf#:~:text=7%C2%A0Security%20Strategy%20HTTPS%20and%20certificates%3A,ZAP%20to%20identify%20vulnerabilities" TargetMode="External"/><Relationship Id="rId12" Type="http://schemas.openxmlformats.org/officeDocument/2006/relationships/slideLayout" Target="../slideLayouts/slideLayout1.xml"/><Relationship Id="rId1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cached_assets_used/abstract_backgroun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p/>
        </p:txBody>
      </p:sp>
      <p:sp>
        <p:nvSpPr>
          <p:cNvPr id="4" name="Text 1"/>
          <p:cNvSpPr/>
          <p:nvPr/>
        </p:nvSpPr>
        <p:spPr>
          <a:xfrm>
            <a:off x="457200" y="1645920"/>
            <a:ext cx="64008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4000" b="1" dirty="0">
                <a:solidFill>
                  <a:srgbClr val="FFFFFF"/>
                </a:solidFill>
              </a:rPr>
              <a:t>Rancangan Antarmuka
</a:t>
            </a:r>
            <a:pPr algn="l" indent="0" marL="0">
              <a:buNone/>
            </a:pPr>
            <a:r>
              <a:rPr lang="en-US" sz="3200" dirty="0">
                <a:solidFill>
                  <a:srgbClr val="FFFFFF"/>
                </a:solidFill>
              </a:rPr>
              <a:t>Vihara Avalokitesvara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457200" y="4206240"/>
            <a:ext cx="64008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1600" i="1" dirty="0">
                <a:solidFill>
                  <a:srgbClr val="D1D5DB"/>
                </a:solidFill>
              </a:rPr>
              <a:t>Mockup &amp; Desain Modern</a:t>
            </a:r>
            <a:pPr algn="l" indent="0" marL="0">
              <a:buNone/>
            </a:pPr>
            <a:endParaRPr lang="en-US" sz="1600" dirty="0"/>
          </a:p>
          <a:p>
            <a:pPr algn="l" indent="0" marL="0">
              <a:buNone/>
            </a:pPr>
            <a:r>
              <a:rPr lang="en-US" sz="1200" dirty="0">
                <a:solidFill>
                  <a:srgbClr val="A0AEC0"/>
                </a:solidFill>
              </a:rPr>
              <a:t>28 Oktober 2025</a:t>
            </a:r>
            <a:endParaRPr lang="en-US" sz="1600" dirty="0"/>
          </a:p>
        </p:txBody>
      </p:sp>
      <p:pic>
        <p:nvPicPr>
          <p:cNvPr id="6" name="Image 1" descr="/home/oai/share/cached_assets_used/temple.jpg">    </p:cNvPr>
          <p:cNvPicPr>
            <a:picLocks noChangeAspect="1"/>
          </p:cNvPicPr>
          <p:nvPr/>
        </p:nvPicPr>
        <p:blipFill>
          <a:blip r:embed="rId2"/>
          <a:srcRect l="0" r="0" t="2381" b="2381"/>
          <a:stretch/>
        </p:blipFill>
        <p:spPr>
          <a:xfrm>
            <a:off x="6583680" y="2926080"/>
            <a:ext cx="256032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Kesimpulan &amp; Langkah Selanjutnya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463040"/>
            <a:ext cx="822960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30A18"/>
                </a:solidFill>
              </a:rPr>
              <a:t>Ringkasan:
</a:t>
            </a:r>
            <a:pPr indent="0" marL="0">
              <a:buNone/>
            </a:pPr>
            <a:r>
              <a:rPr lang="en-US" sz="900" dirty="0">
                <a:solidFill>
                  <a:srgbClr val="030A18"/>
                </a:solidFill>
              </a:rPr>
              <a:t>Rancangan ini mengutamakan informasi lengkap, transparansi, keterlibatan komunitas, dan estetika modern yang ramah pengguna. Desain responsif, multibahasa, animasi terarah serta teknologi Vue &amp; Vite memastikan performa dan aksesibilitas yang optimal.
</a:t>
            </a:r>
            <a:pPr indent="0" marL="0">
              <a:buNone/>
            </a:pPr>
            <a:r>
              <a:rPr lang="en-US" sz="1400" b="1" dirty="0">
                <a:solidFill>
                  <a:srgbClr val="030A18"/>
                </a:solidFill>
              </a:rPr>
              <a:t>Langkah Selanjutnya:
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548640" y="3291840"/>
            <a:ext cx="8046720" cy="45720"/>
          </a:xfrm>
          <a:prstGeom prst="rect">
            <a:avLst/>
          </a:prstGeom>
          <a:solidFill>
            <a:srgbClr val="4E7AC7"/>
          </a:solidFill>
          <a:ln w="12700">
            <a:solidFill>
              <a:srgbClr val="4E7AC7"/>
            </a:solidFill>
            <a:prstDash val="solid"/>
          </a:ln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82905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6" name="Text 4"/>
          <p:cNvSpPr/>
          <p:nvPr/>
        </p:nvSpPr>
        <p:spPr>
          <a:xfrm>
            <a:off x="548640" y="3364992"/>
            <a:ext cx="67056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Perencanaan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2 minggu</a:t>
            </a:r>
            <a:endParaRPr lang="en-US" sz="700" dirty="0"/>
          </a:p>
        </p:txBody>
      </p:sp>
      <p:sp>
        <p:nvSpPr>
          <p:cNvPr id="7" name="Shape 5"/>
          <p:cNvSpPr/>
          <p:nvPr/>
        </p:nvSpPr>
        <p:spPr>
          <a:xfrm>
            <a:off x="183489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1219200" y="3364992"/>
            <a:ext cx="134112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Arsitektur &amp; Desain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4 minggu</a:t>
            </a:r>
            <a:endParaRPr lang="en-US" sz="700" dirty="0"/>
          </a:p>
        </p:txBody>
      </p:sp>
      <p:sp>
        <p:nvSpPr>
          <p:cNvPr id="9" name="Shape 7"/>
          <p:cNvSpPr/>
          <p:nvPr/>
        </p:nvSpPr>
        <p:spPr>
          <a:xfrm>
            <a:off x="418185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10" name="Text 8"/>
          <p:cNvSpPr/>
          <p:nvPr/>
        </p:nvSpPr>
        <p:spPr>
          <a:xfrm>
            <a:off x="2560320" y="3364992"/>
            <a:ext cx="33528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Pengembangan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10 minggu</a:t>
            </a:r>
            <a:endParaRPr lang="en-US" sz="700" dirty="0"/>
          </a:p>
        </p:txBody>
      </p:sp>
      <p:sp>
        <p:nvSpPr>
          <p:cNvPr id="11" name="Shape 9"/>
          <p:cNvSpPr/>
          <p:nvPr/>
        </p:nvSpPr>
        <p:spPr>
          <a:xfrm>
            <a:off x="652881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12" name="Text 10"/>
          <p:cNvSpPr/>
          <p:nvPr/>
        </p:nvSpPr>
        <p:spPr>
          <a:xfrm>
            <a:off x="5913120" y="3364992"/>
            <a:ext cx="134112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Konten &amp; Pengujian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4 minggu</a:t>
            </a:r>
            <a:endParaRPr lang="en-US" sz="700" dirty="0"/>
          </a:p>
        </p:txBody>
      </p:sp>
      <p:sp>
        <p:nvSpPr>
          <p:cNvPr id="13" name="Shape 11"/>
          <p:cNvSpPr/>
          <p:nvPr/>
        </p:nvSpPr>
        <p:spPr>
          <a:xfrm>
            <a:off x="770229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14" name="Text 12"/>
          <p:cNvSpPr/>
          <p:nvPr/>
        </p:nvSpPr>
        <p:spPr>
          <a:xfrm>
            <a:off x="7254240" y="3364992"/>
            <a:ext cx="100584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UAT &amp; Peluncuran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3 minggu</a:t>
            </a:r>
            <a:endParaRPr lang="en-US" sz="700" dirty="0"/>
          </a:p>
        </p:txBody>
      </p:sp>
      <p:sp>
        <p:nvSpPr>
          <p:cNvPr id="15" name="Shape 13"/>
          <p:cNvSpPr/>
          <p:nvPr/>
        </p:nvSpPr>
        <p:spPr>
          <a:xfrm>
            <a:off x="8372856" y="3200400"/>
            <a:ext cx="109728" cy="109728"/>
          </a:xfrm>
          <a:prstGeom prst="ellipse">
            <a:avLst/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16" name="Text 14"/>
          <p:cNvSpPr/>
          <p:nvPr/>
        </p:nvSpPr>
        <p:spPr>
          <a:xfrm>
            <a:off x="8260080" y="3364992"/>
            <a:ext cx="33528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700" b="1" dirty="0">
                <a:solidFill>
                  <a:srgbClr val="030A18"/>
                </a:solidFill>
              </a:rPr>
              <a:t>Pelatihan</a:t>
            </a:r>
            <a:pPr algn="ctr" indent="0" marL="0">
              <a:buNone/>
            </a:pPr>
            <a:endParaRPr lang="en-US" sz="700" dirty="0"/>
          </a:p>
          <a:p>
            <a:pPr algn="ctr" indent="0" marL="0">
              <a:buNone/>
            </a:pPr>
            <a:r>
              <a:rPr lang="en-US" sz="600" i="1" dirty="0">
                <a:solidFill>
                  <a:srgbClr val="6B7280"/>
                </a:solidFill>
              </a:rPr>
              <a:t>1 minggu</a:t>
            </a:r>
            <a:endParaRPr lang="en-US" sz="700" dirty="0"/>
          </a:p>
        </p:txBody>
      </p:sp>
      <p:sp>
        <p:nvSpPr>
          <p:cNvPr id="17" name="Text 15"/>
          <p:cNvSpPr/>
          <p:nvPr/>
        </p:nvSpPr>
        <p:spPr>
          <a:xfrm>
            <a:off x="457200" y="42976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0D3B66"/>
                </a:solidFill>
              </a:rPr>
              <a:t>Mari mulai fase selanjutnya dan wujudkan situs vihara yang modern &amp; berdampak!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"/>
              </a:rPr>
              <a:t>[17]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2"/>
              </a:rPr>
              <a:t>[18]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Agenda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48640" y="1371600"/>
            <a:ext cx="8229600" cy="33832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r>
              <a:rPr lang="en-US" sz="1400" dirty="0">
                <a:solidFill>
                  <a:srgbClr val="030A18"/>
                </a:solidFill>
              </a:rPr>
              <a:t>Pendahuluan &amp; Konteks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Sasaran &amp; Fitur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Arsitektur &amp; Alur Informasi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Mockup Beranda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Halaman Program PMV &amp; GABI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Animasi &amp; Interaksi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Teknologi &amp; Implementasi</a:t>
            </a:r>
            <a:endParaRPr lang="en-US" sz="1400" dirty="0"/>
          </a:p>
          <a:p>
            <a:r>
              <a:rPr lang="en-US" sz="1400" dirty="0">
                <a:solidFill>
                  <a:srgbClr val="030A18"/>
                </a:solidFill>
              </a:rPr>
              <a:t>Kesimpulan &amp; Langkah Selanjutnya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Pendahuluan &amp; Konteks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4846320" cy="2743200"/>
          </a:xfrm>
          <a:prstGeom prst="roundRect">
            <a:avLst>
              <a:gd name="adj" fmla="val 2667"/>
            </a:avLst>
          </a:prstGeom>
          <a:solidFill>
            <a:srgbClr val="F5F5F5"/>
          </a:solidFill>
          <a:ln w="12700">
            <a:solidFill>
              <a:srgbClr val="F5F5F5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548640" y="1371600"/>
            <a:ext cx="4663440" cy="25603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30A18"/>
                </a:solidFill>
              </a:rPr>
              <a:t>Tujuan utama proyek: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Informasi lengkap tentang vihara, lokasi &amp; kegiatan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Menghubungkan program PMV &amp; GABI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Transparansi keuangan &amp; tata kelola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Pengalaman pengguna ramah &amp; inklusif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Prinsip keberlanjutan &amp; keamanan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5669280" y="1280160"/>
            <a:ext cx="3017520" cy="2743200"/>
          </a:xfrm>
          <a:prstGeom prst="roundRect">
            <a:avLst>
              <a:gd name="adj" fmla="val 2667"/>
            </a:avLst>
          </a:prstGeom>
          <a:solidFill>
            <a:srgbClr val="F5F5F5"/>
          </a:solidFill>
          <a:ln w="12700">
            <a:solidFill>
              <a:srgbClr val="F5F5F5"/>
            </a:solidFill>
            <a:prstDash val="solid"/>
          </a:ln>
        </p:spPr>
        <p:txBody>
          <a:bodyPr/>
          <a:p/>
        </p:txBody>
      </p:sp>
      <p:pic>
        <p:nvPicPr>
          <p:cNvPr id="6" name="Image 0" descr="/home/oai/share/cached_assets_used/temple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000" y="1554480"/>
            <a:ext cx="2926080" cy="219456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2"/>
              </a:rPr>
              <a:t>[1]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Sasaran &amp; Fitur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548640" y="137160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D3B66"/>
                </a:solidFill>
              </a:rPr>
              <a:t>Halaman Informasi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48640" y="1737360"/>
            <a:ext cx="3931920" cy="2834640"/>
          </a:xfrm>
          <a:prstGeom prst="rect">
            <a:avLst/>
          </a:prstGeom>
          <a:noFill/>
          <a:ln/>
        </p:spPr>
        <p:txBody>
          <a:bodyPr wrap="square" lIns="635" tIns="635" rIns="635" bIns="635" rtlCol="0" anchor="ctr"/>
          <a:lstStyle/>
          <a:p>
            <a:r>
              <a:rPr lang="en-US" sz="1200" dirty="0">
                <a:solidFill>
                  <a:srgbClr val="030A18"/>
                </a:solidFill>
              </a:rPr>
              <a:t>Home: sambutan &amp; ringkasan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Tentang Vihara &amp; lokasi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Kegiatan rutin &amp; relawan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Kalender acara interaktif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Halaman PMV &amp; GABI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Sponsor &amp; Donatur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Manajemen &amp; Laporan Keuangan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663440" y="137160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D3B66"/>
                </a:solidFill>
              </a:rPr>
              <a:t>Fitur Fungsional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663440" y="1737360"/>
            <a:ext cx="3931920" cy="2834640"/>
          </a:xfrm>
          <a:prstGeom prst="rect">
            <a:avLst/>
          </a:prstGeom>
          <a:noFill/>
          <a:ln/>
        </p:spPr>
        <p:txBody>
          <a:bodyPr wrap="square" lIns="635" tIns="635" rIns="635" bIns="635" rtlCol="0" anchor="ctr"/>
          <a:lstStyle/>
          <a:p>
            <a:r>
              <a:rPr lang="en-US" sz="1200" dirty="0">
                <a:solidFill>
                  <a:srgbClr val="030A18"/>
                </a:solidFill>
              </a:rPr>
              <a:t>CMS headless &amp; otentikasi role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Dukungan multibahasa (ID/EN)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Pencarian situs &amp; aksesibilitas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Desain responsif &amp; kartu interaktif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Analitik privasi &amp; SSR/Vite</a:t>
            </a:r>
            <a:endParaRPr lang="en-US" sz="1200" dirty="0"/>
          </a:p>
          <a:p>
            <a:r>
              <a:rPr lang="en-US" sz="1200" dirty="0">
                <a:solidFill>
                  <a:srgbClr val="030A18"/>
                </a:solidFill>
              </a:rPr>
              <a:t>Formulir &amp; donasi aman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"/>
              </a:rPr>
              <a:t>[3]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2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Arsitektur &amp; Alur Informasi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640080" y="2011680"/>
            <a:ext cx="2560320" cy="731520"/>
          </a:xfrm>
          <a:prstGeom prst="roundRect">
            <a:avLst>
              <a:gd name="adj" fmla="val 10000"/>
            </a:avLst>
          </a:prstGeom>
          <a:solidFill>
            <a:srgbClr val="0D3B66"/>
          </a:solidFill>
          <a:ln w="12700">
            <a:solidFill>
              <a:srgbClr val="0D3B66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731520" y="2057400"/>
            <a:ext cx="23774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Front End
</a:t>
            </a:r>
            <a:pPr indent="0" marL="0">
              <a:buNone/>
            </a:pPr>
            <a:r>
              <a:rPr lang="en-US" sz="1000" i="1" dirty="0">
                <a:solidFill>
                  <a:srgbClr val="FFFFFF"/>
                </a:solidFill>
              </a:rPr>
              <a:t>Vue.js &amp; Vite</a:t>
            </a:r>
            <a:pPr indent="0" marL="0">
              <a:buNone/>
            </a:pPr>
            <a:endParaRPr lang="en-US" sz="1400" dirty="0"/>
          </a:p>
          <a:p>
            <a:pPr indent="0" marL="0">
              <a:buNone/>
            </a:pPr>
            <a:r>
              <a:rPr lang="en-US" sz="800" dirty="0">
                <a:solidFill>
                  <a:srgbClr val="D9E2F3"/>
                </a:solidFill>
              </a:rPr>
              <a:t>Responsif, aksesibel, multibahasa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4114800" y="2011680"/>
            <a:ext cx="2560320" cy="731520"/>
          </a:xfrm>
          <a:prstGeom prst="roundRect">
            <a:avLst>
              <a:gd name="adj" fmla="val 10000"/>
            </a:avLst>
          </a:prstGeom>
          <a:solidFill>
            <a:srgbClr val="4E7AC7"/>
          </a:solidFill>
          <a:ln w="12700">
            <a:solidFill>
              <a:srgbClr val="4E7AC7"/>
            </a:solidFill>
            <a:prstDash val="solid"/>
          </a:ln>
        </p:spPr>
        <p:txBody>
          <a:bodyPr/>
          <a:p/>
        </p:txBody>
      </p:sp>
      <p:sp>
        <p:nvSpPr>
          <p:cNvPr id="6" name="Text 4"/>
          <p:cNvSpPr/>
          <p:nvPr/>
        </p:nvSpPr>
        <p:spPr>
          <a:xfrm>
            <a:off x="4206240" y="2057400"/>
            <a:ext cx="23774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Lapisan API
</a:t>
            </a:r>
            <a:pPr indent="0" marL="0">
              <a:buNone/>
            </a:pPr>
            <a:r>
              <a:rPr lang="en-US" sz="1000" i="1" dirty="0">
                <a:solidFill>
                  <a:srgbClr val="FFFFFF"/>
                </a:solidFill>
              </a:rPr>
              <a:t>Node.js / Express</a:t>
            </a:r>
            <a:pPr indent="0" marL="0">
              <a:buNone/>
            </a:pPr>
            <a:endParaRPr lang="en-US" sz="1400" dirty="0"/>
          </a:p>
          <a:p>
            <a:pPr indent="0" marL="0">
              <a:buNone/>
            </a:pPr>
            <a:r>
              <a:rPr lang="en-US" sz="800" dirty="0">
                <a:solidFill>
                  <a:srgbClr val="E4EAF6"/>
                </a:solidFill>
              </a:rPr>
              <a:t>REST/GraphQL, autentikasi &amp; sanitasi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7589520" y="2011680"/>
            <a:ext cx="2560320" cy="731520"/>
          </a:xfrm>
          <a:prstGeom prst="roundRect">
            <a:avLst>
              <a:gd name="adj" fmla="val 10000"/>
            </a:avLst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7680960" y="2057400"/>
            <a:ext cx="23774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Basis Data/CMS
</a:t>
            </a:r>
            <a:pPr indent="0" marL="0">
              <a:buNone/>
            </a:pPr>
            <a:r>
              <a:rPr lang="en-US" sz="1000" i="1" dirty="0">
                <a:solidFill>
                  <a:srgbClr val="FFFFFF"/>
                </a:solidFill>
              </a:rPr>
              <a:t>PostgreSQL / Mongo</a:t>
            </a:r>
            <a:pPr indent="0" marL="0">
              <a:buNone/>
            </a:pPr>
            <a:endParaRPr lang="en-US" sz="1400" dirty="0"/>
          </a:p>
          <a:p>
            <a:pPr indent="0" marL="0">
              <a:buNone/>
            </a:pPr>
            <a:r>
              <a:rPr lang="en-US" sz="800" dirty="0">
                <a:solidFill>
                  <a:srgbClr val="FDF3E7"/>
                </a:solidFill>
              </a:rPr>
              <a:t>Konten, pengguna &amp; laporan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3291840" y="2331720"/>
            <a:ext cx="731520" cy="91440"/>
          </a:xfrm>
          <a:prstGeom prst="rightArrow">
            <a:avLst/>
          </a:prstGeom>
          <a:solidFill>
            <a:srgbClr val="0D3B66"/>
          </a:solidFill>
          <a:ln w="12700">
            <a:solidFill>
              <a:srgbClr val="0D3B66"/>
            </a:solidFill>
            <a:prstDash val="solid"/>
          </a:ln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766560" y="2331720"/>
            <a:ext cx="731520" cy="91440"/>
          </a:xfrm>
          <a:prstGeom prst="rightArrow">
            <a:avLst/>
          </a:prstGeom>
          <a:solidFill>
            <a:srgbClr val="4E7AC7"/>
          </a:solidFill>
          <a:ln w="12700">
            <a:solidFill>
              <a:srgbClr val="4E7AC7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548640" y="36576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030A18"/>
                </a:solidFill>
              </a:rPr>
              <a:t>Alur informasi dari front end ke API dan basis data memastikan pembaruan konten dan laporan yang terjamin.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Mockup Beranda</a:t>
            </a:r>
            <a:endParaRPr lang="en-US" sz="2400" dirty="0"/>
          </a:p>
        </p:txBody>
      </p:sp>
      <p:pic>
        <p:nvPicPr>
          <p:cNvPr id="3" name="Image 0" descr="/home/oai/share/cached_assets_used/abstract_background.png">    </p:cNvPr>
          <p:cNvPicPr>
            <a:picLocks noChangeAspect="1"/>
          </p:cNvPicPr>
          <p:nvPr/>
        </p:nvPicPr>
        <p:blipFill>
          <a:blip r:embed="rId1"/>
          <a:srcRect l="0" r="0" t="36667" b="36667"/>
          <a:stretch/>
        </p:blipFill>
        <p:spPr>
          <a:xfrm>
            <a:off x="457200" y="1280160"/>
            <a:ext cx="8229600" cy="146304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57200" y="1280160"/>
            <a:ext cx="8229600" cy="146304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FFFFFF">
                <a:alpha val="0"/>
              </a:srgbClr>
            </a:solidFill>
            <a:prstDash val="solid"/>
          </a:ln>
        </p:spPr>
        <p:txBody>
          <a:bodyPr/>
          <a:p/>
        </p:txBody>
      </p:sp>
      <p:sp>
        <p:nvSpPr>
          <p:cNvPr id="5" name="Text 2"/>
          <p:cNvSpPr/>
          <p:nvPr/>
        </p:nvSpPr>
        <p:spPr>
          <a:xfrm>
            <a:off x="731520" y="1463040"/>
            <a:ext cx="54864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Selamat Datang</a:t>
            </a:r>
            <a:pPr indent="0" marL="0">
              <a:buNone/>
            </a:pPr>
            <a:endParaRPr lang="en-US" sz="2400" dirty="0"/>
          </a:p>
          <a:p>
            <a:pPr indent="0" marL="0">
              <a:buNone/>
            </a:pPr>
            <a:r>
              <a:rPr lang="en-US" sz="1800" i="1" dirty="0">
                <a:solidFill>
                  <a:srgbClr val="E5E7EB"/>
                </a:solidFill>
              </a:rPr>
              <a:t>Vihara Avalokitesvara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583680" y="1554480"/>
            <a:ext cx="1920240" cy="640080"/>
          </a:xfrm>
          <a:prstGeom prst="roundRect">
            <a:avLst>
              <a:gd name="adj" fmla="val 14286"/>
            </a:avLst>
          </a:prstGeom>
          <a:solidFill>
            <a:srgbClr val="FA7D09"/>
          </a:solidFill>
          <a:ln w="12700">
            <a:solidFill>
              <a:srgbClr val="FA7D09"/>
            </a:solidFill>
            <a:prstDash val="solid"/>
          </a:ln>
        </p:spPr>
        <p:txBody>
          <a:bodyPr/>
          <a:p/>
        </p:txBody>
      </p:sp>
      <p:sp>
        <p:nvSpPr>
          <p:cNvPr id="7" name="Text 4"/>
          <p:cNvSpPr/>
          <p:nvPr/>
        </p:nvSpPr>
        <p:spPr>
          <a:xfrm>
            <a:off x="6583680" y="1554480"/>
            <a:ext cx="19202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Telusuri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457200" y="292608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20000"/>
              </a:srgbClr>
            </a:outerShdw>
          </a:effectLst>
        </p:spPr>
        <p:txBody>
          <a:bodyPr/>
          <a:p/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4360" y="3108960"/>
            <a:ext cx="365760" cy="36576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05840" y="310896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030A18"/>
                </a:solidFill>
              </a:rPr>
              <a:t>Kegiatan Rutin</a:t>
            </a:r>
            <a:endParaRPr lang="en-US" sz="1100" dirty="0"/>
          </a:p>
        </p:txBody>
      </p:sp>
      <p:sp>
        <p:nvSpPr>
          <p:cNvPr id="11" name="Text 7"/>
          <p:cNvSpPr/>
          <p:nvPr/>
        </p:nvSpPr>
        <p:spPr>
          <a:xfrm>
            <a:off x="594360" y="3520440"/>
            <a:ext cx="1737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6B7280"/>
                </a:solidFill>
              </a:rPr>
              <a:t>Ringkasan singkat</a:t>
            </a:r>
            <a:endParaRPr lang="en-US" sz="800" dirty="0"/>
          </a:p>
        </p:txBody>
      </p:sp>
      <p:sp>
        <p:nvSpPr>
          <p:cNvPr id="12" name="Shape 8"/>
          <p:cNvSpPr/>
          <p:nvPr/>
        </p:nvSpPr>
        <p:spPr>
          <a:xfrm>
            <a:off x="2743200" y="292608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20000"/>
              </a:srgbClr>
            </a:outerShdw>
          </a:effectLst>
        </p:spPr>
        <p:txBody>
          <a:bodyPr/>
          <a:p/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80360" y="3108960"/>
            <a:ext cx="365760" cy="36576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291840" y="310896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030A18"/>
                </a:solidFill>
              </a:rPr>
              <a:t>PMV &amp; GABI</a:t>
            </a:r>
            <a:endParaRPr lang="en-US" sz="1100" dirty="0"/>
          </a:p>
        </p:txBody>
      </p:sp>
      <p:sp>
        <p:nvSpPr>
          <p:cNvPr id="15" name="Text 10"/>
          <p:cNvSpPr/>
          <p:nvPr/>
        </p:nvSpPr>
        <p:spPr>
          <a:xfrm>
            <a:off x="2880360" y="3520440"/>
            <a:ext cx="1737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6B7280"/>
                </a:solidFill>
              </a:rPr>
              <a:t>Ringkasan singkat</a:t>
            </a:r>
            <a:endParaRPr lang="en-US" sz="800" dirty="0"/>
          </a:p>
        </p:txBody>
      </p:sp>
      <p:sp>
        <p:nvSpPr>
          <p:cNvPr id="16" name="Shape 11"/>
          <p:cNvSpPr/>
          <p:nvPr/>
        </p:nvSpPr>
        <p:spPr>
          <a:xfrm>
            <a:off x="5029200" y="292608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20000"/>
              </a:srgbClr>
            </a:outerShdw>
          </a:effectLst>
        </p:spPr>
        <p:txBody>
          <a:bodyPr/>
          <a:p/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66360" y="3108960"/>
            <a:ext cx="365760" cy="365760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577840" y="310896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030A18"/>
                </a:solidFill>
              </a:rPr>
              <a:t>Laporan Keuangan</a:t>
            </a:r>
            <a:endParaRPr lang="en-US" sz="1100" dirty="0"/>
          </a:p>
        </p:txBody>
      </p:sp>
      <p:sp>
        <p:nvSpPr>
          <p:cNvPr id="19" name="Text 13"/>
          <p:cNvSpPr/>
          <p:nvPr/>
        </p:nvSpPr>
        <p:spPr>
          <a:xfrm>
            <a:off x="5166360" y="3520440"/>
            <a:ext cx="1737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6B7280"/>
                </a:solidFill>
              </a:rPr>
              <a:t>Ringkasan singkat</a:t>
            </a:r>
            <a:endParaRPr lang="en-US" sz="800" dirty="0"/>
          </a:p>
        </p:txBody>
      </p:sp>
      <p:sp>
        <p:nvSpPr>
          <p:cNvPr id="20" name="Shape 14"/>
          <p:cNvSpPr/>
          <p:nvPr/>
        </p:nvSpPr>
        <p:spPr>
          <a:xfrm>
            <a:off x="7315200" y="292608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20000"/>
              </a:srgbClr>
            </a:outerShdw>
          </a:effectLst>
        </p:spPr>
        <p:txBody>
          <a:bodyPr/>
          <a:p/>
        </p:txBody>
      </p:sp>
      <p:pic>
        <p:nvPicPr>
          <p:cNvPr id="21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52360" y="3108960"/>
            <a:ext cx="365760" cy="36576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863840" y="3108960"/>
            <a:ext cx="14630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100" b="1" dirty="0">
                <a:solidFill>
                  <a:srgbClr val="030A18"/>
                </a:solidFill>
              </a:rPr>
              <a:t>Kontak &amp; Lokasi</a:t>
            </a:r>
            <a:endParaRPr lang="en-US" sz="1100" dirty="0"/>
          </a:p>
        </p:txBody>
      </p:sp>
      <p:sp>
        <p:nvSpPr>
          <p:cNvPr id="23" name="Text 16"/>
          <p:cNvSpPr/>
          <p:nvPr/>
        </p:nvSpPr>
        <p:spPr>
          <a:xfrm>
            <a:off x="7452360" y="3520440"/>
            <a:ext cx="173736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6B7280"/>
                </a:solidFill>
              </a:rPr>
              <a:t>Ringkasan singkat</a:t>
            </a:r>
            <a:endParaRPr lang="en-US" sz="800" dirty="0"/>
          </a:p>
        </p:txBody>
      </p:sp>
      <p:sp>
        <p:nvSpPr>
          <p:cNvPr id="24" name="Text 17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0"/>
              </a:rPr>
              <a:t>[6]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1"/>
              </a:rPr>
              <a:t>[7]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2"/>
              </a:rPr>
              <a:t>[8]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Mockup Halaman Program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463040"/>
            <a:ext cx="4023360" cy="2560320"/>
          </a:xfrm>
          <a:prstGeom prst="roundRect">
            <a:avLst>
              <a:gd name="adj" fmla="val 2857"/>
            </a:avLst>
          </a:prstGeom>
          <a:solidFill>
            <a:srgbClr val="0D3B66"/>
          </a:solidFill>
          <a:ln w="12700">
            <a:solidFill>
              <a:srgbClr val="0D3B66"/>
            </a:solidFill>
            <a:prstDash val="solid"/>
          </a:ln>
        </p:spPr>
        <p:txBody>
          <a:bodyPr/>
          <a:p/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48640" y="1554480"/>
            <a:ext cx="365760" cy="365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05840" y="1554480"/>
            <a:ext cx="3474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PMV (Pemuda)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548640" y="2011680"/>
            <a:ext cx="393192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E5EAF5"/>
                </a:solidFill>
              </a:rPr>
              <a:t>Misi: Pelatihan &amp; pengembangan pemuda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E5EAF5"/>
                </a:solidFill>
              </a:rPr>
              <a:t>• Latihan &amp; bakti sosial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E5EAF5"/>
                </a:solidFill>
              </a:rPr>
              <a:t>• Profil kepemimpinan &amp; foto kegiatan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E5EAF5"/>
                </a:solidFill>
              </a:rPr>
              <a:t>• Formulir bergabung &amp; kontak</a:t>
            </a:r>
            <a:endParaRPr lang="en-US" sz="900" dirty="0"/>
          </a:p>
        </p:txBody>
      </p:sp>
      <p:sp>
        <p:nvSpPr>
          <p:cNvPr id="7" name="Shape 4"/>
          <p:cNvSpPr/>
          <p:nvPr/>
        </p:nvSpPr>
        <p:spPr>
          <a:xfrm>
            <a:off x="4663440" y="1463040"/>
            <a:ext cx="4023360" cy="2560320"/>
          </a:xfrm>
          <a:prstGeom prst="roundRect">
            <a:avLst>
              <a:gd name="adj" fmla="val 2857"/>
            </a:avLst>
          </a:prstGeom>
          <a:solidFill>
            <a:srgbClr val="4E7AC7"/>
          </a:solidFill>
          <a:ln w="12700">
            <a:solidFill>
              <a:srgbClr val="4E7AC7"/>
            </a:solidFill>
            <a:prstDash val="solid"/>
          </a:ln>
        </p:spPr>
        <p:txBody>
          <a:bodyPr/>
          <a:p/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54880" y="1554480"/>
            <a:ext cx="365760" cy="36576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12080" y="1554480"/>
            <a:ext cx="34747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</a:rPr>
              <a:t>GABI (Anak)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4754880" y="2011680"/>
            <a:ext cx="393192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F2F6FF"/>
                </a:solidFill>
              </a:rPr>
              <a:t>Kegiatan: Sekolah Minggu &amp; sarasehan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F2F6FF"/>
                </a:solidFill>
              </a:rPr>
              <a:t>• Materi edukasi &amp; pendaftaran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F2F6FF"/>
                </a:solidFill>
              </a:rPr>
              <a:t>• Foto kegiatan &amp; panduan orang tua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F2F6FF"/>
                </a:solidFill>
              </a:rPr>
              <a:t>• Formulir pendaftaran</a:t>
            </a:r>
            <a:endParaRPr lang="en-US" sz="900" dirty="0"/>
          </a:p>
        </p:txBody>
      </p:sp>
      <p:sp>
        <p:nvSpPr>
          <p:cNvPr id="11" name="Text 7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5"/>
              </a:rPr>
              <a:t>[9]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6"/>
              </a:rPr>
              <a:t>[10]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Animasi &amp; Interaksi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64592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15000"/>
              </a:srgbClr>
            </a:outerShdw>
          </a:effectLst>
        </p:spPr>
        <p:txBody>
          <a:bodyPr/>
          <a:p/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94360" y="1828800"/>
            <a:ext cx="365760" cy="365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05840" y="1828800"/>
            <a:ext cx="21945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Motion Design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94360" y="2148840"/>
            <a:ext cx="246888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E6470"/>
                </a:solidFill>
              </a:rPr>
              <a:t>Animasi yang sengaja digunakan untuk memperjelas interaksi. Gunakan transisi halus &amp; mikrointeraksi untuk memberikan umpan balik yang intuitif.</a:t>
            </a:r>
            <a:endParaRPr lang="en-US" sz="800" dirty="0"/>
          </a:p>
        </p:txBody>
      </p:sp>
      <p:sp>
        <p:nvSpPr>
          <p:cNvPr id="7" name="Shape 4"/>
          <p:cNvSpPr/>
          <p:nvPr/>
        </p:nvSpPr>
        <p:spPr>
          <a:xfrm>
            <a:off x="3657600" y="164592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15000"/>
              </a:srgbClr>
            </a:outerShdw>
          </a:effectLst>
        </p:spPr>
        <p:txBody>
          <a:bodyPr/>
          <a:p/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4760" y="1828800"/>
            <a:ext cx="365760" cy="36576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206240" y="1828800"/>
            <a:ext cx="21945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Scrolling Animations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3794760" y="2148840"/>
            <a:ext cx="246888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E6470"/>
                </a:solidFill>
              </a:rPr>
              <a:t>Efek animasi dipicu oleh scroll: elemen memudar, bergerak atau berubah warna saat pengguna menjelajah halaman.</a:t>
            </a:r>
            <a:endParaRPr lang="en-US" sz="800" dirty="0"/>
          </a:p>
        </p:txBody>
      </p:sp>
      <p:sp>
        <p:nvSpPr>
          <p:cNvPr id="11" name="Shape 7"/>
          <p:cNvSpPr/>
          <p:nvPr/>
        </p:nvSpPr>
        <p:spPr>
          <a:xfrm>
            <a:off x="6858000" y="164592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FFFFF"/>
          </a:solidFill>
          <a:ln w="12700">
            <a:solidFill>
              <a:srgbClr val="F5F5F5"/>
            </a:solidFill>
            <a:prstDash val="solid"/>
          </a:ln>
          <a:effectLst>
            <a:outerShdw sx="100000" sy="100000" kx="0" ky="0" algn="bl" rotWithShape="0" blurRad="25400" dist="12700" dir="16200000">
              <a:srgbClr val="000000">
                <a:alpha val="15000"/>
              </a:srgbClr>
            </a:outerShdw>
          </a:effectLst>
        </p:spPr>
        <p:txBody>
          <a:bodyPr/>
          <a:p/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95160" y="1828800"/>
            <a:ext cx="365760" cy="36576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406640" y="1828800"/>
            <a:ext cx="21945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Navigasi Eksperimental</a:t>
            </a:r>
            <a:endParaRPr lang="en-US" sz="1200" dirty="0"/>
          </a:p>
        </p:txBody>
      </p:sp>
      <p:sp>
        <p:nvSpPr>
          <p:cNvPr id="14" name="Text 9"/>
          <p:cNvSpPr/>
          <p:nvPr/>
        </p:nvSpPr>
        <p:spPr>
          <a:xfrm>
            <a:off x="6995160" y="2148840"/>
            <a:ext cx="2468880" cy="1463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E6470"/>
                </a:solidFill>
              </a:rPr>
              <a:t>Menu unik dengan interaksi imersif, 3D transisi &amp; jalur eksplorasi non-linear yang tetap mudah dipahami.</a:t>
            </a:r>
            <a:endParaRPr lang="en-US" sz="800" dirty="0"/>
          </a:p>
        </p:txBody>
      </p:sp>
      <p:sp>
        <p:nvSpPr>
          <p:cNvPr id="15" name="Text 10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7"/>
              </a:rPr>
              <a:t>[11]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8"/>
              </a:rPr>
              <a:t>[12]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9"/>
              </a:rPr>
              <a:t>[13]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Teknologi &amp; Implementasi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463040"/>
            <a:ext cx="2651760" cy="2377440"/>
          </a:xfrm>
          <a:prstGeom prst="roundRect">
            <a:avLst>
              <a:gd name="adj" fmla="val 3077"/>
            </a:avLst>
          </a:prstGeom>
          <a:solidFill>
            <a:srgbClr val="F5F5F5"/>
          </a:solidFill>
          <a:ln w="12700">
            <a:solidFill>
              <a:srgbClr val="F5F5F5"/>
            </a:solidFill>
            <a:prstDash val="solid"/>
          </a:ln>
        </p:spPr>
        <p:txBody>
          <a:bodyPr/>
          <a:p/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48640" y="1554480"/>
            <a:ext cx="365760" cy="365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05840" y="1554480"/>
            <a:ext cx="2103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30A18"/>
                </a:solidFill>
              </a:rPr>
              <a:t>Front‑End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548640" y="1965960"/>
            <a:ext cx="2468880" cy="1874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Vue.js 3 + Vite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Tailwind CSS untuk responsif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SSR &amp; SSG untuk performa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Multibahasa &amp; aksesibilitas</a:t>
            </a:r>
            <a:endParaRPr lang="en-US" sz="900" dirty="0"/>
          </a:p>
        </p:txBody>
      </p:sp>
      <p:sp>
        <p:nvSpPr>
          <p:cNvPr id="7" name="Shape 4"/>
          <p:cNvSpPr/>
          <p:nvPr/>
        </p:nvSpPr>
        <p:spPr>
          <a:xfrm>
            <a:off x="3383280" y="1463040"/>
            <a:ext cx="2651760" cy="2377440"/>
          </a:xfrm>
          <a:prstGeom prst="roundRect">
            <a:avLst>
              <a:gd name="adj" fmla="val 3077"/>
            </a:avLst>
          </a:prstGeom>
          <a:solidFill>
            <a:srgbClr val="F5F5F5"/>
          </a:solidFill>
          <a:ln w="12700">
            <a:solidFill>
              <a:srgbClr val="F5F5F5"/>
            </a:solidFill>
            <a:prstDash val="solid"/>
          </a:ln>
        </p:spPr>
        <p:txBody>
          <a:bodyPr/>
          <a:p/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74720" y="1554480"/>
            <a:ext cx="365760" cy="36576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1920" y="1554480"/>
            <a:ext cx="2103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30A18"/>
                </a:solidFill>
              </a:rPr>
              <a:t>Back‑End &amp; CMS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3474720" y="1965960"/>
            <a:ext cx="2468880" cy="1874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Node.js/Express &amp; GraphQL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Headless CMS (Strapi) dengan ACL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Database PostgreSQL/Mongo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Integrasi donasi &amp; API pihak ketiga</a:t>
            </a:r>
            <a:endParaRPr lang="en-US" sz="900" dirty="0"/>
          </a:p>
        </p:txBody>
      </p:sp>
      <p:sp>
        <p:nvSpPr>
          <p:cNvPr id="11" name="Shape 7"/>
          <p:cNvSpPr/>
          <p:nvPr/>
        </p:nvSpPr>
        <p:spPr>
          <a:xfrm>
            <a:off x="6309360" y="1463040"/>
            <a:ext cx="2651760" cy="2377440"/>
          </a:xfrm>
          <a:prstGeom prst="roundRect">
            <a:avLst>
              <a:gd name="adj" fmla="val 3077"/>
            </a:avLst>
          </a:prstGeom>
          <a:solidFill>
            <a:srgbClr val="F5F5F5"/>
          </a:solidFill>
          <a:ln w="12700">
            <a:solidFill>
              <a:srgbClr val="F5F5F5"/>
            </a:solidFill>
            <a:prstDash val="solid"/>
          </a:ln>
        </p:spPr>
        <p:txBody>
          <a:bodyPr/>
          <a:p/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0800" y="1554480"/>
            <a:ext cx="320040" cy="320040"/>
          </a:xfrm>
          <a:prstGeom prst="rect">
            <a:avLst/>
          </a:prstGeom>
        </p:spPr>
      </p:pic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12280" y="1554480"/>
            <a:ext cx="320040" cy="3200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400800" y="1920240"/>
            <a:ext cx="246888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buNone/>
            </a:pPr>
            <a:r>
              <a:rPr lang="en-US" sz="1300" b="1" dirty="0">
                <a:solidFill>
                  <a:srgbClr val="030A18"/>
                </a:solidFill>
              </a:rPr>
              <a:t>Keamanan &amp;</a:t>
            </a:r>
            <a:endParaRPr lang="en-US" sz="1300" dirty="0"/>
          </a:p>
          <a:p>
            <a:pPr algn="l" indent="0" marL="0">
              <a:buNone/>
            </a:pPr>
            <a:r>
              <a:rPr lang="en-US" sz="1300" b="1" dirty="0">
                <a:solidFill>
                  <a:srgbClr val="030A18"/>
                </a:solidFill>
              </a:rPr>
              <a:t>Keberlanjutan</a:t>
            </a:r>
            <a:endParaRPr lang="en-US" sz="1300" dirty="0"/>
          </a:p>
        </p:txBody>
      </p:sp>
      <p:sp>
        <p:nvSpPr>
          <p:cNvPr id="15" name="Text 9"/>
          <p:cNvSpPr/>
          <p:nvPr/>
        </p:nvSpPr>
        <p:spPr>
          <a:xfrm>
            <a:off x="6400800" y="2468880"/>
            <a:ext cx="2468880" cy="1874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HTTPS, ACL, sanitasi input, CSP, anti‑CSRF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Audit keamanan berkala &amp; backup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Hosting hijau &amp; optimisasi kode</a:t>
            </a:r>
            <a:endParaRPr lang="en-US" sz="900" dirty="0"/>
          </a:p>
          <a:p>
            <a:pPr indent="0" marL="0">
              <a:buNone/>
            </a:pPr>
            <a:r>
              <a:rPr lang="en-US" sz="900" dirty="0">
                <a:solidFill>
                  <a:srgbClr val="4B5563"/>
                </a:solidFill>
              </a:rPr>
              <a:t>• Minifikasi &amp; pemuatan malas</a:t>
            </a:r>
            <a:endParaRPr lang="en-US" sz="900" dirty="0"/>
          </a:p>
        </p:txBody>
      </p:sp>
      <p:sp>
        <p:nvSpPr>
          <p:cNvPr id="16" name="Text 10"/>
          <p:cNvSpPr/>
          <p:nvPr/>
        </p:nvSpPr>
        <p:spPr>
          <a:xfrm>
            <a:off x="457200" y="4777740"/>
            <a:ext cx="822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9"/>
              </a:rPr>
              <a:t>[14]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0"/>
              </a:rPr>
              <a:t>[15]</a:t>
            </a:r>
            <a:pPr indent="0" marL="0">
              <a:buNone/>
            </a:pPr>
            <a:r>
              <a:rPr lang="en-US" sz="600" u="sng" dirty="0">
                <a:solidFill>
                  <a:srgbClr val="4E7AC7"/>
                </a:solidFill>
                <a:hlinkClick r:id="rId11"/>
              </a:rPr>
              <a:t>[16]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2025-10-28T23:18:50Z</dcterms:created>
  <dcterms:modified xsi:type="dcterms:W3CDTF">2025-10-28T23:18:50Z</dcterms:modified>
</cp:coreProperties>
</file>